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60" r:id="rId1"/>
    <p:sldMasterId id="2147483672" r:id="rId2"/>
    <p:sldMasterId id="2147483690" r:id="rId3"/>
  </p:sldMasterIdLst>
  <p:notesMasterIdLst>
    <p:notesMasterId r:id="rId19"/>
  </p:notesMasterIdLst>
  <p:sldIdLst>
    <p:sldId id="524" r:id="rId4"/>
    <p:sldId id="532" r:id="rId5"/>
    <p:sldId id="456" r:id="rId6"/>
    <p:sldId id="515" r:id="rId7"/>
    <p:sldId id="514" r:id="rId8"/>
    <p:sldId id="258" r:id="rId9"/>
    <p:sldId id="259" r:id="rId10"/>
    <p:sldId id="519" r:id="rId11"/>
    <p:sldId id="535" r:id="rId12"/>
    <p:sldId id="533" r:id="rId13"/>
    <p:sldId id="534" r:id="rId14"/>
    <p:sldId id="528" r:id="rId15"/>
    <p:sldId id="512" r:id="rId16"/>
    <p:sldId id="520" r:id="rId17"/>
    <p:sldId id="26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86470"/>
  </p:normalViewPr>
  <p:slideViewPr>
    <p:cSldViewPr snapToGrid="0" snapToObjects="1">
      <p:cViewPr varScale="1">
        <p:scale>
          <a:sx n="90" d="100"/>
          <a:sy n="90" d="100"/>
        </p:scale>
        <p:origin x="232" y="9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DE83F1-100E-B941-925A-124A3230189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59CC6E-F096-524E-928C-1B30C2720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31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358F9B-DEC7-2946-8EC8-564818D9C95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978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358F9B-DEC7-2946-8EC8-564818D9C95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252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358F9B-DEC7-2946-8EC8-564818D9C95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061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eaLnBrk="1" hangingPunct="1"/>
            <a:fld id="{98358F9B-DEC7-2946-8EC8-564818D9C952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532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37DA7-CB82-D947-946E-49AE0C5F6F8D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85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29A0-56FB-0845-82C6-5BA7A30426AB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696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CFC8-4965-A149-B8DC-876244C96C68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79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114802"/>
            <a:ext cx="10363200" cy="914399"/>
          </a:xfrm>
          <a:prstGeom prst="rect">
            <a:avLst/>
          </a:prstGeom>
        </p:spPr>
        <p:txBody>
          <a:bodyPr vert="horz"/>
          <a:lstStyle>
            <a:lvl1pPr>
              <a:defRPr sz="5200" b="1" i="0" kern="1200" cap="all" spc="0">
                <a:solidFill>
                  <a:schemeClr val="bg1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029200"/>
            <a:ext cx="8534400" cy="10668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400" cap="all">
                <a:solidFill>
                  <a:schemeClr val="bg1"/>
                </a:solidFill>
                <a:latin typeface="Tw Cen M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03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- D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95600"/>
            <a:ext cx="10363200" cy="1905000"/>
          </a:xfrm>
          <a:prstGeom prst="rect">
            <a:avLst/>
          </a:prstGeom>
        </p:spPr>
        <p:txBody>
          <a:bodyPr vert="horz"/>
          <a:lstStyle>
            <a:lvl1pPr>
              <a:defRPr sz="4000" b="1" i="0" kern="1200" cap="all" spc="0">
                <a:solidFill>
                  <a:schemeClr val="bg1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286000"/>
            <a:ext cx="8534400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400" cap="all">
                <a:solidFill>
                  <a:schemeClr val="bg1"/>
                </a:solidFill>
                <a:latin typeface="Tw Cen M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664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- 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95600"/>
            <a:ext cx="10363200" cy="1981200"/>
          </a:xfrm>
          <a:prstGeom prst="rect">
            <a:avLst/>
          </a:prstGeom>
        </p:spPr>
        <p:txBody>
          <a:bodyPr vert="horz"/>
          <a:lstStyle>
            <a:lvl1pPr>
              <a:defRPr sz="4000" b="1" i="0" kern="1200" cap="all" spc="0">
                <a:solidFill>
                  <a:schemeClr val="bg1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286000"/>
            <a:ext cx="8534400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400" cap="all">
                <a:solidFill>
                  <a:schemeClr val="bg1"/>
                </a:solidFill>
                <a:latin typeface="Tw Cen M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710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-Square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3B99DD65-9AD8-D840-BFF6-ACF6BF3AC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6273800"/>
            <a:ext cx="558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48640" indent="-274320">
              <a:buClr>
                <a:srgbClr val="038A00"/>
              </a:buClr>
              <a:buFont typeface="Wingdings" charset="2"/>
              <a:buChar char="§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097280" indent="-292608">
              <a:buClr>
                <a:srgbClr val="038A00"/>
              </a:buClr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627632" indent="-237744">
              <a:buClr>
                <a:srgbClr val="038A00"/>
              </a:buClr>
              <a:buFont typeface="Wingdings" charset="2"/>
              <a:buChar char="§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176272" indent="-274320">
              <a:buClr>
                <a:srgbClr val="038A00"/>
              </a:buClr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22">
            <a:extLst>
              <a:ext uri="{FF2B5EF4-FFF2-40B4-BE49-F238E27FC236}">
                <a16:creationId xmlns:a16="http://schemas.microsoft.com/office/drawing/2014/main" id="{166101B6-B660-9549-985C-D257EC4CB6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954BC415-87EA-7B4F-A5D4-AB02FC38D1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63063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-Number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E13B66B1-1ED7-6B4C-8656-AE0BD13F2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6273800"/>
            <a:ext cx="558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94360" indent="-365760">
              <a:buClr>
                <a:srgbClr val="038A00"/>
              </a:buClr>
              <a:buFont typeface="+mj-lt"/>
              <a:buAutoNum type="arabicPeriod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170432" indent="-347472">
              <a:buClr>
                <a:srgbClr val="038A00"/>
              </a:buClr>
              <a:buFont typeface="+mj-lt"/>
              <a:buAutoNum type="alphaLcPeriod"/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719072" indent="-256032">
              <a:buClr>
                <a:srgbClr val="038A00"/>
              </a:buClr>
              <a:buFont typeface="+mj-lt"/>
              <a:buAutoNum type="romanLcPeriod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212848" indent="-256032">
              <a:buClr>
                <a:srgbClr val="038A00"/>
              </a:buClr>
              <a:buFont typeface="Wingdings" charset="2"/>
              <a:buChar char="§"/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22">
            <a:extLst>
              <a:ext uri="{FF2B5EF4-FFF2-40B4-BE49-F238E27FC236}">
                <a16:creationId xmlns:a16="http://schemas.microsoft.com/office/drawing/2014/main" id="{BFFEADF9-1C38-BB4F-ABD3-78638B5421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D9552561-51D4-3243-BEC1-22A8AF45AD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271030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440EE7A0-99D4-BC4D-9E49-061A13D2E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6273800"/>
            <a:ext cx="558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hart Placeholder 8"/>
          <p:cNvSpPr>
            <a:spLocks noGrp="1"/>
          </p:cNvSpPr>
          <p:nvPr>
            <p:ph type="chart" sz="quarter" idx="10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22">
            <a:extLst>
              <a:ext uri="{FF2B5EF4-FFF2-40B4-BE49-F238E27FC236}">
                <a16:creationId xmlns:a16="http://schemas.microsoft.com/office/drawing/2014/main" id="{F59386E3-CA41-8443-80C1-9E1ABD8F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93AFDFEB-FFC9-BA41-941D-64D5FF2B24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724839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066800"/>
            <a:ext cx="9550400" cy="4038600"/>
          </a:xfrm>
          <a:prstGeom prst="rect">
            <a:avLst/>
          </a:prstGeom>
        </p:spPr>
        <p:txBody>
          <a:bodyPr vert="horz" anchor="t"/>
          <a:lstStyle>
            <a:lvl1pPr algn="l">
              <a:defRPr sz="5000" b="1" cap="none" baseline="0">
                <a:solidFill>
                  <a:srgbClr val="0C479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4800" y="5105400"/>
            <a:ext cx="5588000" cy="4111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600" baseline="0">
                <a:solidFill>
                  <a:srgbClr val="0C4790"/>
                </a:solidFill>
                <a:latin typeface="Tw Cen MT"/>
                <a:cs typeface="Tw Cen M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11571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1200" y="457200"/>
            <a:ext cx="10769600" cy="54864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0" y="5943600"/>
            <a:ext cx="10769600" cy="457200"/>
          </a:xfrm>
          <a:prstGeom prst="rect">
            <a:avLst/>
          </a:prstGeom>
        </p:spPr>
        <p:txBody>
          <a:bodyPr vert="horz"/>
          <a:lstStyle>
            <a:lvl1pPr>
              <a:buFontTx/>
              <a:buNone/>
              <a:defRPr sz="2000" baseline="0">
                <a:latin typeface="Tw Cen MT"/>
                <a:cs typeface="Tw Cen MT"/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639640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9F703-C211-5146-AC08-C2026FCDA211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313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1703987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-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0675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-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3717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-Square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48640" indent="-274320">
              <a:buClr>
                <a:srgbClr val="038A00"/>
              </a:buClr>
              <a:buFont typeface="Wingdings" charset="2"/>
              <a:buChar char="§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097280" indent="-292608">
              <a:buClr>
                <a:srgbClr val="038A00"/>
              </a:buClr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627632" indent="-237744">
              <a:buClr>
                <a:srgbClr val="038A00"/>
              </a:buClr>
              <a:buFont typeface="Wingdings" charset="2"/>
              <a:buChar char="§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176272" indent="-274320">
              <a:buClr>
                <a:srgbClr val="038A00"/>
              </a:buClr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E818B40B-92DA-1F43-A957-60514A7E4E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A6DFBD1C-52CF-4B49-9B42-631431BAF47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69423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-Number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94360" indent="-365760">
              <a:buClr>
                <a:srgbClr val="038A00"/>
              </a:buClr>
              <a:buFont typeface="+mj-lt"/>
              <a:buAutoNum type="arabicPeriod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170432" indent="-347472">
              <a:buClr>
                <a:srgbClr val="038A00"/>
              </a:buClr>
              <a:buFont typeface="+mj-lt"/>
              <a:buAutoNum type="alphaLcPeriod"/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719072" indent="-256032">
              <a:buClr>
                <a:srgbClr val="038A00"/>
              </a:buClr>
              <a:buFont typeface="+mj-lt"/>
              <a:buAutoNum type="romanLcPeriod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212848" indent="-256032">
              <a:buClr>
                <a:srgbClr val="038A00"/>
              </a:buClr>
              <a:buFont typeface="Wingdings" charset="2"/>
              <a:buChar char="§"/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86D00CCC-3E92-1C4B-93CD-53E9D1235F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BC59CD27-25FE-1844-BE63-6ABE913A762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2594969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hart Placeholder 8"/>
          <p:cNvSpPr>
            <a:spLocks noGrp="1"/>
          </p:cNvSpPr>
          <p:nvPr>
            <p:ph type="chart" sz="quarter" idx="10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FD83529A-5D3B-E84A-8255-4982D91B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92D20507-9240-C543-B16F-D6DAA8B108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1554864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1200" y="457200"/>
            <a:ext cx="10769600" cy="54864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0" y="5943600"/>
            <a:ext cx="10769600" cy="457200"/>
          </a:xfrm>
          <a:prstGeom prst="rect">
            <a:avLst/>
          </a:prstGeom>
        </p:spPr>
        <p:txBody>
          <a:bodyPr vert="horz"/>
          <a:lstStyle>
            <a:lvl1pPr>
              <a:buFontTx/>
              <a:buNone/>
              <a:defRPr sz="2000" baseline="0">
                <a:latin typeface="Tw Cen MT"/>
                <a:cs typeface="Tw Cen MT"/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11008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54349188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AE5B9-C3D3-3540-ADDD-E9FD06D0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333333"/>
                </a:solidFill>
                <a:latin typeface="Tw Cen MT"/>
                <a:cs typeface="Arial" charset="0"/>
              </a:defRPr>
            </a:lvl1pPr>
          </a:lstStyle>
          <a:p>
            <a:pPr>
              <a:defRPr/>
            </a:pPr>
            <a:fld id="{D1AD745B-3BFE-3749-98EE-8513774D490F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A229E-B2B9-EA4F-8269-69B31D725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333333"/>
                </a:solidFill>
                <a:latin typeface="Tw Cen MT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FBA66-78B1-E64E-8EDC-B4FAA895E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333333"/>
                </a:solidFill>
              </a:defRPr>
            </a:lvl1pPr>
          </a:lstStyle>
          <a:p>
            <a:fld id="{4C91D7DC-FCB0-A94F-805F-66BC11F68B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95317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F94E9-0C8C-9F46-B6C6-D98189659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734CC4-15DA-CF4E-AF51-3B5F8369B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07041-5D77-9248-9B2E-AA63B5A2E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0D7A1-71C3-C640-87E0-0E584F1B065D}" type="datetime1">
              <a:rPr lang="en-US" smtClean="0"/>
              <a:t>4/2/19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60C60-E0C4-0A48-8117-47B5A5BD1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01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097A3-D251-A541-A23D-810D7F8A0A3E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797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55C8A-7F84-A94F-AD2D-F3A8A4BC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68796-F45B-924A-8FF3-1844AD5EE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74482-06A8-3D4A-989B-5BA5B242E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31E7-570B-D441-B001-4035A73397FC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01390-206F-6F49-A910-3B07FBCE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A8325-E1AE-A947-A260-45CE5EE1B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9280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32B7-A9E1-C348-B31F-0CFFA4145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E104E-69CA-E643-A52F-2276EB7FB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001D6-6F8F-AD4E-91A4-F3AA92E83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0885-0BBB-E841-93A6-D8B6D2A942A4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E36A7-BFF1-C44C-810A-263578B8F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5E198-9169-F543-99FE-D7945955B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162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60145-0902-764A-A5C5-632CA6F6C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4A646-2103-E346-A8C6-0C097F1E1F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69CA6B-AE0E-5F4F-9E25-561456EF7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F4FFF-138C-D540-8EE3-EAB479E31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20F0A-0BA3-5943-91F1-3AC07D23AEE9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1B569-064E-834A-A1D4-962C6D7B5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29667-9FE7-C348-B9F4-F7E82BC54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3700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78D9D-FBFF-F142-B44B-C9D5258DC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BC2BD-175E-854F-8448-94FF930D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E24C5-7BE7-7C41-83C3-2F5F02700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E05116-5DE5-C54C-93E3-AFDAE04558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58B5B1-D558-6B47-920C-3404399F53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B25A6A-8F1F-0140-8BC7-9B95D81C8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E2147-D727-AD4D-B9B3-2968464E9349}" type="datetime1">
              <a:rPr lang="en-US" smtClean="0"/>
              <a:t>4/2/19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877F46-9D4C-C842-AA56-F06EE600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89553B-9921-1440-951B-3F31426CB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28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1C096-C524-444B-9168-7A18B0606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04D21B-22C7-FF45-BA7B-34431A1F4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1C603-0062-6A49-BF03-31F396B64B9E}" type="datetime1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6A1B19-ADD0-164C-8C74-7E05C6C6F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08B1D4-DDCA-C045-8BFC-070F5957D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531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B84550-B995-0D4A-A959-775E2280B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6DD3C-D23D-CD4E-9BD7-73405450D01C}" type="datetime1">
              <a:rPr lang="en-US" smtClean="0"/>
              <a:t>4/2/19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D83CA4-3B0D-484F-987A-17400FD53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9CB5F1-78C2-9244-B7DD-273543EC3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928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40C0-87BC-4946-A8FA-1E624E4DB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FAE55-C882-9141-8571-E9F3429DB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6C0509-3328-0445-B737-BE94A972A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35CA7-C9FC-DE4E-A626-761A81320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A9EB-C7EC-234E-AFBC-CF4897DC98CA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72A6A-2FCB-9443-A14D-570D628D3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745CE-EC33-A545-B890-7A4356C73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8050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1C9CC-7AAB-5743-A598-17B2B7FF4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9AFE8F-696E-B843-9D91-B6F0775216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A12B5-9ACE-6F4B-8F6D-F78E7707E0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3D9DA-0928-5A4D-A9C2-CE3EAF946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8432E-C320-A844-95D8-916D0B8F29AA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66E1D-5019-3C42-B33A-8183AAFD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4DBE4-E029-924E-B6E9-9F581E2A5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431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D2211-49AF-7945-95B1-49B16B7FC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8FFF7-E778-ED4E-AD10-30C5D83B8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75FE7-7F80-2F47-8F36-398BDA7D2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BDDC-DE3D-124E-A8CC-8F06F057C53A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7C3A8-CBB2-4541-993C-9A77E7E18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94C3B-B460-AC4F-B3EA-1F097107C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3125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585FB8-6806-3E45-8001-EE5A5E57B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EE5EA-D0AF-DD47-ACB6-80F0FD06D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5511B-A472-0649-8984-A761ADFA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170C0-2F1D-E24A-A21F-A46FC49B220B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B20D8-0858-804C-8C7F-1A0AA82D7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E83ED-B64B-EA41-A292-181AB5677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71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50828-75F1-E34A-AF61-3F3E92B945D4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31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4E55-2545-BA43-87CF-8FD11DCA835C}" type="datetime1">
              <a:rPr lang="en-US" smtClean="0"/>
              <a:t>4/2/19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6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F56E-EFD3-DD4E-A4C8-943E472A2B62}" type="datetime1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106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2AE6-6D8A-A548-A58B-28CEDE5582FA}" type="datetime1">
              <a:rPr lang="en-US" smtClean="0"/>
              <a:t>4/2/19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0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CBE52-9290-0949-ADD7-9F261A6BAC85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33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1B64-4E54-854B-AA93-4A752241AD62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5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7FB3-1B96-7A48-AF9B-5F7556624F2C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580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9958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ransition>
    <p:fade/>
  </p:transition>
  <p:hf hdr="0" ftr="0"/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23617A-ED56-FB47-AC7B-6C83A5F2D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53E1F-3EE8-EC47-953C-71D17FD12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A3A64-11DC-A444-91FF-7A2E3B1479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34184-51B0-3B47-9F13-5A67AB9C8EA2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1CCEB-E1EF-604C-9B30-596F62CE7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3EBA8-C908-3146-8BA5-F30F68ACFF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62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kaggle.com/noriuk/us-education-datasets-unification-project#states_all_extended.csv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DC98B4-85BE-C34B-AEB7-93CBCE862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97" y="805617"/>
            <a:ext cx="4332306" cy="496252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 fontAlgn="auto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 Education Sector Analysis 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(Pre-K to 12,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2006 to 2015)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 ETA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qIQIONG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yU</a:t>
            </a:r>
            <a:b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pATRICK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SIEWE</a:t>
            </a:r>
            <a:b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niDHI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TRIVEDI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BEBCB9-3F5C-D54A-A742-C8D6BCE5C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194" y="1714500"/>
            <a:ext cx="5688172" cy="405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190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607E-A022-9A42-9381-5B43B37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/>
          <a:lstStyle/>
          <a:p>
            <a:pPr algn="ctr"/>
            <a:r>
              <a:rPr lang="en-US" b="1" dirty="0"/>
              <a:t>Conclusion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0C31575-72B8-AD47-B635-F526DA3BB082}"/>
              </a:ext>
            </a:extLst>
          </p:cNvPr>
          <p:cNvSpPr/>
          <p:nvPr/>
        </p:nvSpPr>
        <p:spPr>
          <a:xfrm>
            <a:off x="600074" y="1271588"/>
            <a:ext cx="4543425" cy="204928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tx2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Student Enrollments in US over the years (2006 – 2015) have remained at an average of 48 Mn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States with a higher population have higher number of students enrolled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2008 showed a spurt in student enrollments due to 203% increase in students enrollments in Virginia State 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78EA5C4-3D21-9647-B68A-C988EC885273}"/>
              </a:ext>
            </a:extLst>
          </p:cNvPr>
          <p:cNvSpPr/>
          <p:nvPr/>
        </p:nvSpPr>
        <p:spPr>
          <a:xfrm>
            <a:off x="600074" y="3537131"/>
            <a:ext cx="4543425" cy="262357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2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Public school funding comes from federal, state and local sources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 Revenue for education and the State Expenditure for educational infra, instructional facilities and support increased over the years.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 Local Revenues collected increase with the increase in the number of student enrollments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 funding accounts for more than a half of education revenues for each state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4DF09FD-AACC-5F4A-9774-C1E86A3D330D}"/>
              </a:ext>
            </a:extLst>
          </p:cNvPr>
          <p:cNvSpPr/>
          <p:nvPr/>
        </p:nvSpPr>
        <p:spPr>
          <a:xfrm>
            <a:off x="5817004" y="3320870"/>
            <a:ext cx="4327119" cy="97966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100" dirty="0">
                <a:solidFill>
                  <a:schemeClr val="tx1"/>
                </a:solidFill>
              </a:rPr>
              <a:t>US </a:t>
            </a:r>
            <a:r>
              <a:rPr lang="en-US" sz="1200" dirty="0">
                <a:solidFill>
                  <a:schemeClr val="tx1"/>
                </a:solidFill>
              </a:rPr>
              <a:t>Students are better at Math than Reading</a:t>
            </a:r>
            <a:endParaRPr lang="en-US" sz="1200" dirty="0">
              <a:solidFill>
                <a:srgbClr val="333333"/>
              </a:solidFill>
              <a:latin typeface="Tw Cen MT"/>
            </a:endParaRPr>
          </a:p>
          <a:p>
            <a:r>
              <a:rPr lang="en-US" sz="1200" dirty="0">
                <a:solidFill>
                  <a:srgbClr val="333333"/>
                </a:solidFill>
                <a:latin typeface="Tw Cen MT"/>
              </a:rPr>
              <a:t>Students’ performance has improved over the years for both the grades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Performance of Hispanics has improved for Grades 4 and 8 over the years</a:t>
            </a: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9B70CFB-7681-C946-8E86-4CE5CBCB4493}"/>
              </a:ext>
            </a:extLst>
          </p:cNvPr>
          <p:cNvSpPr/>
          <p:nvPr/>
        </p:nvSpPr>
        <p:spPr>
          <a:xfrm>
            <a:off x="5853110" y="4429130"/>
            <a:ext cx="4348165" cy="164306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Male  percentage in US Students : 51.36%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Female percentage in US Students : 48.34%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Whites are the highest students enrolled in US followed by Hispanics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8C6C548-87AA-B94E-A170-92A548B511C5}"/>
              </a:ext>
            </a:extLst>
          </p:cNvPr>
          <p:cNvSpPr/>
          <p:nvPr/>
        </p:nvSpPr>
        <p:spPr>
          <a:xfrm>
            <a:off x="5795958" y="1446054"/>
            <a:ext cx="4348165" cy="170035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Instruction and support service expenditures are major expenses for public schools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States spend higher on education facilities, infra and instructional support than the revenue from state, federal and local revenues during majority of the years</a:t>
            </a: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E6C897-C018-6F4B-AFA6-3FF4467EC7F4}"/>
              </a:ext>
            </a:extLst>
          </p:cNvPr>
          <p:cNvSpPr txBox="1"/>
          <p:nvPr/>
        </p:nvSpPr>
        <p:spPr>
          <a:xfrm rot="16200000">
            <a:off x="-362921" y="1928812"/>
            <a:ext cx="1330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Enrollments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859A99-0978-D949-9A50-3209AFDD5D87}"/>
              </a:ext>
            </a:extLst>
          </p:cNvPr>
          <p:cNvSpPr txBox="1"/>
          <p:nvPr/>
        </p:nvSpPr>
        <p:spPr>
          <a:xfrm rot="16200000">
            <a:off x="-202557" y="4396231"/>
            <a:ext cx="100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Revenue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5FAB3B-50C3-B446-BBAF-5D72500C90C2}"/>
              </a:ext>
            </a:extLst>
          </p:cNvPr>
          <p:cNvSpPr txBox="1"/>
          <p:nvPr/>
        </p:nvSpPr>
        <p:spPr>
          <a:xfrm rot="5400000">
            <a:off x="10102894" y="2036300"/>
            <a:ext cx="1387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Expenditure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75EE63-0480-6441-90B1-FC66C0A9F4FA}"/>
              </a:ext>
            </a:extLst>
          </p:cNvPr>
          <p:cNvSpPr txBox="1"/>
          <p:nvPr/>
        </p:nvSpPr>
        <p:spPr>
          <a:xfrm rot="5400000">
            <a:off x="10299795" y="3480589"/>
            <a:ext cx="99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Performance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9466CB-A47B-064B-924D-05A0D121CF05}"/>
              </a:ext>
            </a:extLst>
          </p:cNvPr>
          <p:cNvSpPr txBox="1"/>
          <p:nvPr/>
        </p:nvSpPr>
        <p:spPr>
          <a:xfrm rot="5400000">
            <a:off x="10338279" y="4727977"/>
            <a:ext cx="9935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Gender and Race </a:t>
            </a:r>
          </a:p>
        </p:txBody>
      </p:sp>
      <p:sp>
        <p:nvSpPr>
          <p:cNvPr id="24" name="Date Placeholder 23">
            <a:extLst>
              <a:ext uri="{FF2B5EF4-FFF2-40B4-BE49-F238E27FC236}">
                <a16:creationId xmlns:a16="http://schemas.microsoft.com/office/drawing/2014/main" id="{6ECCC7AF-6884-3B4E-9813-11108B458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4EF73-5340-3E43-8D1E-63781B75E6A7}" type="datetime1">
              <a:rPr lang="en-US" sz="1000" smtClean="0"/>
              <a:t>4/2/19</a:t>
            </a:fld>
            <a:endParaRPr lang="en-US" sz="1000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172CF763-7538-194F-AF13-84CF2F61B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z="1000" smtClean="0"/>
              <a:t>11</a:t>
            </a:fld>
            <a:endParaRPr lang="en-US" sz="100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B0C863AC-3921-7A4F-B555-AA04F246AF35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</p:spTree>
    <p:extLst>
      <p:ext uri="{BB962C8B-B14F-4D97-AF65-F5344CB8AC3E}">
        <p14:creationId xmlns:p14="http://schemas.microsoft.com/office/powerpoint/2010/main" val="60582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5" grpId="0" animBg="1"/>
      <p:bldP spid="16" grpId="0" animBg="1"/>
      <p:bldP spid="17" grpId="0" animBg="1"/>
      <p:bldP spid="19" grpId="0"/>
      <p:bldP spid="20" grpId="0"/>
      <p:bldP spid="21" grpId="0"/>
      <p:bldP spid="22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607E-A022-9A42-9381-5B43B37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/>
          <a:lstStyle/>
          <a:p>
            <a:pPr algn="ctr"/>
            <a:r>
              <a:rPr lang="en-US" b="1" dirty="0"/>
              <a:t>Future Research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0C31575-72B8-AD47-B635-F526DA3BB082}"/>
              </a:ext>
            </a:extLst>
          </p:cNvPr>
          <p:cNvSpPr/>
          <p:nvPr/>
        </p:nvSpPr>
        <p:spPr>
          <a:xfrm>
            <a:off x="1019175" y="1769357"/>
            <a:ext cx="5681663" cy="399027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College Data for analysis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District Level Analysis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Student Performance relation with Affluent and Low Income Area Schools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Funding analysis basis the school location (Rich areas Vs Poor)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Grade wise enrollment study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Performance by Gender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600C5D-061A-4549-B372-0042CE0FD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526" y="1314631"/>
            <a:ext cx="4343400" cy="4445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83035-3F53-BF47-80B5-1B503CDE9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3D987-B851-A14A-9B98-7087E97EFCD2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7E490-D70E-454A-BBA7-6C230132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12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C22F84D-4ABC-F543-A3F0-347519E0BCAE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</p:spTree>
    <p:extLst>
      <p:ext uri="{BB962C8B-B14F-4D97-AF65-F5344CB8AC3E}">
        <p14:creationId xmlns:p14="http://schemas.microsoft.com/office/powerpoint/2010/main" val="2182829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9B46B-DCDE-A24C-8C7B-A52D54F41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210B7-0795-2E48-8BCD-8B9293044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586" y="2212974"/>
            <a:ext cx="5816214" cy="35528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Thank You!</a:t>
            </a:r>
          </a:p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/>
              <a:t>Any Questions?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8BAF2-5534-0E44-83BA-4AFA49A7B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9F785E-7485-A74E-89D7-1E752F997912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4/2/19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E8F4A-9DF0-C54B-B1D6-EE5C1D667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B104D8-9665-974F-9E49-60C2CBD9C88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20BBBB-E3C8-FD4E-A85A-77DB8D6E2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4" y="365125"/>
            <a:ext cx="3574445" cy="529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452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7E808786-D124-B14B-A316-D665A31C0EC2}"/>
              </a:ext>
            </a:extLst>
          </p:cNvPr>
          <p:cNvSpPr txBox="1">
            <a:spLocks/>
          </p:cNvSpPr>
          <p:nvPr/>
        </p:nvSpPr>
        <p:spPr>
          <a:xfrm>
            <a:off x="6775203" y="526659"/>
            <a:ext cx="4645250" cy="84494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pPr marL="0" marR="0" lvl="0" indent="0" algn="l" defTabSz="914400" fontAlgn="base">
              <a:lnSpc>
                <a:spcPct val="90000"/>
              </a:lnSpc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6000" b="1" i="0" u="none" strike="noStrike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+mj-cs"/>
              </a:rPr>
              <a:t>Questions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33018E-FC71-4742-9A7F-28A0B6A217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6" r="38475" b="1"/>
          <a:stretch/>
        </p:blipFill>
        <p:spPr>
          <a:xfrm>
            <a:off x="20" y="9"/>
            <a:ext cx="6095980" cy="6939781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489C82-B28C-E545-B89F-18B7DF6233B2}"/>
              </a:ext>
            </a:extLst>
          </p:cNvPr>
          <p:cNvSpPr txBox="1"/>
          <p:nvPr/>
        </p:nvSpPr>
        <p:spPr>
          <a:xfrm>
            <a:off x="6172782" y="1371600"/>
            <a:ext cx="554296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does the Student Enrollment count change over time in US?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gender and Race disparity look like?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year on year trend in Total Revenue and Expenditure across US States?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 the State local revenues vary with the student enrollment?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are the top states contributing to the US Revenue, Expenditure and Student Enrollment count?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Student performance in US year on year?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 the Gender and Race split look like in Students and their performance?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0260338-6A2D-3D4B-9F6D-50C4BEFFD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A02E-1A65-FF47-A0C7-E5D658758984}" type="datetime1">
              <a:rPr lang="en-US" smtClean="0"/>
              <a:t>4/2/19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55025CF-13B9-5C43-9234-B159AAE7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91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753E-FB06-FF4A-8ADC-A5874960E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Students’ Performance – Best state performer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0062621-60DB-3544-B0F8-D96188BF0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98174"/>
            <a:ext cx="10515600" cy="420624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A809D-2E20-6849-86BF-59B5FEC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BAE1AE-0BB9-EE48-9B4B-5081F9AF2BA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4/2/19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17245-78A8-6748-B793-4C0175BF4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B104D8-9665-974F-9E49-60C2CBD9C88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9955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62C86-366D-024B-9E30-B73B4509F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6438"/>
          </a:xfrm>
        </p:spPr>
        <p:txBody>
          <a:bodyPr>
            <a:normAutofit/>
          </a:bodyPr>
          <a:lstStyle/>
          <a:p>
            <a:pPr algn="ctr"/>
            <a:r>
              <a:rPr lang="en-US" sz="2000" b="1" dirty="0"/>
              <a:t>Each State Students Average Math and Reading Scores in 4</a:t>
            </a:r>
            <a:r>
              <a:rPr lang="en-US" sz="2000" b="1" baseline="30000" dirty="0"/>
              <a:t>th</a:t>
            </a:r>
            <a:r>
              <a:rPr lang="en-US" sz="2000" b="1" dirty="0"/>
              <a:t> Grade and 8</a:t>
            </a:r>
            <a:r>
              <a:rPr lang="en-US" sz="2000" b="1" baseline="30000" dirty="0"/>
              <a:t>th</a:t>
            </a:r>
            <a:r>
              <a:rPr lang="en-US" sz="2000" b="1" dirty="0"/>
              <a:t> Grade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7F265B-AC33-1D4B-8B04-5825AD9857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58" t="2978" r="9063" b="-2017"/>
          <a:stretch/>
        </p:blipFill>
        <p:spPr>
          <a:xfrm>
            <a:off x="57150" y="1071564"/>
            <a:ext cx="12077700" cy="5514974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49D0E-84C5-F642-84DC-35CD2D746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7F1DD-2F4D-444C-BD6F-97A6636B6A7E}" type="datetime1">
              <a:rPr lang="en-US" smtClean="0"/>
              <a:t>4/2/19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09D81-031C-8540-A56A-3D6EDDAC0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79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24B999-E49C-9148-9A81-8165156E0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024" y="152400"/>
            <a:ext cx="11644313" cy="1604963"/>
          </a:xfrm>
        </p:spPr>
        <p:txBody>
          <a:bodyPr/>
          <a:lstStyle/>
          <a:p>
            <a:r>
              <a:rPr lang="en-US" dirty="0"/>
              <a:t>How does the student enrollment vary over time in us?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1150C-D511-3B47-B5DB-28C08B1A074D}"/>
              </a:ext>
            </a:extLst>
          </p:cNvPr>
          <p:cNvSpPr txBox="1">
            <a:spLocks/>
          </p:cNvSpPr>
          <p:nvPr/>
        </p:nvSpPr>
        <p:spPr>
          <a:xfrm>
            <a:off x="742544" y="216930"/>
            <a:ext cx="10258831" cy="548582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</a:rPr>
              <a:t>INTRODUCTION</a:t>
            </a:r>
          </a:p>
        </p:txBody>
      </p:sp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8E937FDE-D351-BE42-B2F0-E2ED27FF41ED}"/>
              </a:ext>
            </a:extLst>
          </p:cNvPr>
          <p:cNvSpPr txBox="1">
            <a:spLocks/>
          </p:cNvSpPr>
          <p:nvPr/>
        </p:nvSpPr>
        <p:spPr>
          <a:xfrm>
            <a:off x="393695" y="1214445"/>
            <a:ext cx="5125435" cy="500062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vert="horz"/>
          <a:lstStyle>
            <a:lvl1pPr marL="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 cap="all">
                <a:solidFill>
                  <a:schemeClr val="bg1"/>
                </a:solidFill>
                <a:latin typeface="Tw Cen MT"/>
                <a:ea typeface="+mn-ea"/>
                <a:cs typeface="+mn-cs"/>
              </a:defRPr>
            </a:lvl1pPr>
            <a:lvl2pPr marL="4572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Objective: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Analyze U.S Education Data for Pre-k to 12th Grade Students to identify trends, co-relations, patterns</a:t>
            </a:r>
          </a:p>
          <a:p>
            <a:pPr algn="l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Choice of Topic :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Relatable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Dataset size, constituents (multiple dimensions), recency of update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Questions we had in mind </a:t>
            </a:r>
            <a:r>
              <a:rPr lang="en-US" sz="1800" dirty="0">
                <a:hlinkClick r:id="rId3" action="ppaction://hlinksldjump"/>
              </a:rPr>
              <a:t>11. Slide 11</a:t>
            </a:r>
            <a:endParaRPr lang="en-US" sz="1800" dirty="0"/>
          </a:p>
          <a:p>
            <a:pPr algn="l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About the Dataset: 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Link :  </a:t>
            </a:r>
            <a:r>
              <a:rPr lang="en-US" sz="1800" dirty="0">
                <a:hlinkClick r:id="rId4"/>
              </a:rPr>
              <a:t>U.S Dataset</a:t>
            </a:r>
            <a:r>
              <a:rPr lang="en-US" sz="1800" dirty="0"/>
              <a:t> from Kaggle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Source : Data is sourced from the U.S. Census Bureau and the National Center for Education Statistics (NCES).</a:t>
            </a:r>
          </a:p>
          <a:p>
            <a:pPr lvl="1" algn="l"/>
            <a:br>
              <a:rPr lang="en-US" sz="1800" dirty="0"/>
            </a:b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>
              <a:buFont typeface="Wingdings" pitchFamily="2" charset="2"/>
              <a:buChar char="Ø"/>
            </a:pPr>
            <a:endParaRPr lang="en-US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A3ABDE-A1F6-7E46-B6FA-BD9B84D71D41}"/>
              </a:ext>
            </a:extLst>
          </p:cNvPr>
          <p:cNvSpPr txBox="1"/>
          <p:nvPr/>
        </p:nvSpPr>
        <p:spPr>
          <a:xfrm>
            <a:off x="6823660" y="1181254"/>
            <a:ext cx="4458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</a:rPr>
              <a:t>Data Analysis Consists of 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E0D9B30-7DDF-BF4A-BDE5-D14BD1C131FF}"/>
              </a:ext>
            </a:extLst>
          </p:cNvPr>
          <p:cNvSpPr/>
          <p:nvPr/>
        </p:nvSpPr>
        <p:spPr>
          <a:xfrm>
            <a:off x="5850523" y="1828386"/>
            <a:ext cx="1946276" cy="92868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United States  Overall 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F7273D1-99AA-5049-845F-71A8FDF43F78}"/>
              </a:ext>
            </a:extLst>
          </p:cNvPr>
          <p:cNvSpPr/>
          <p:nvPr/>
        </p:nvSpPr>
        <p:spPr>
          <a:xfrm>
            <a:off x="7977981" y="1828386"/>
            <a:ext cx="2004221" cy="928688"/>
          </a:xfrm>
          <a:prstGeom prst="roundRect">
            <a:avLst/>
          </a:prstGeom>
          <a:solidFill>
            <a:srgbClr val="C0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Top States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1C8B5FE-437F-E443-8D72-2D99BEE5CBA7}"/>
              </a:ext>
            </a:extLst>
          </p:cNvPr>
          <p:cNvSpPr/>
          <p:nvPr/>
        </p:nvSpPr>
        <p:spPr>
          <a:xfrm>
            <a:off x="10142139" y="1828386"/>
            <a:ext cx="2004221" cy="928688"/>
          </a:xfrm>
          <a:prstGeom prst="roundRect">
            <a:avLst/>
          </a:prstGeom>
          <a:solidFill>
            <a:srgbClr val="00206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Race &amp; Gender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B860089-0BFD-2C49-872C-99521A62A781}"/>
              </a:ext>
            </a:extLst>
          </p:cNvPr>
          <p:cNvSpPr/>
          <p:nvPr/>
        </p:nvSpPr>
        <p:spPr>
          <a:xfrm>
            <a:off x="5850524" y="3796514"/>
            <a:ext cx="1946276" cy="1018792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Revenue and Expenditure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0137D0-214A-EB4D-97E8-BF6A154E8EFB}"/>
              </a:ext>
            </a:extLst>
          </p:cNvPr>
          <p:cNvSpPr/>
          <p:nvPr/>
        </p:nvSpPr>
        <p:spPr>
          <a:xfrm>
            <a:off x="7977981" y="3844743"/>
            <a:ext cx="2004221" cy="1018792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Enrollment Count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343BA2-EDE6-3F4D-BDE5-896C77937AB6}"/>
              </a:ext>
            </a:extLst>
          </p:cNvPr>
          <p:cNvSpPr/>
          <p:nvPr/>
        </p:nvSpPr>
        <p:spPr>
          <a:xfrm>
            <a:off x="10372724" y="3796513"/>
            <a:ext cx="1514476" cy="1732753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Student Performance (Grade 4 and Grade 8, Math and Reading)</a:t>
            </a:r>
          </a:p>
        </p:txBody>
      </p:sp>
      <p:sp>
        <p:nvSpPr>
          <p:cNvPr id="29" name="Right Brace 28">
            <a:extLst>
              <a:ext uri="{FF2B5EF4-FFF2-40B4-BE49-F238E27FC236}">
                <a16:creationId xmlns:a16="http://schemas.microsoft.com/office/drawing/2014/main" id="{A2293E51-627D-9743-84DD-828691D4212E}"/>
              </a:ext>
            </a:extLst>
          </p:cNvPr>
          <p:cNvSpPr/>
          <p:nvPr/>
        </p:nvSpPr>
        <p:spPr>
          <a:xfrm rot="5400000">
            <a:off x="8888193" y="1035421"/>
            <a:ext cx="477686" cy="430947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54DE674E-6507-9044-9B8B-CB52EB3583FF}"/>
              </a:ext>
            </a:extLst>
          </p:cNvPr>
          <p:cNvSpPr txBox="1">
            <a:spLocks/>
          </p:cNvSpPr>
          <p:nvPr/>
        </p:nvSpPr>
        <p:spPr>
          <a:xfrm>
            <a:off x="4113727" y="645850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F57921D1-CC5C-6C43-90D8-2BDBFC2D7713}"/>
              </a:ext>
            </a:extLst>
          </p:cNvPr>
          <p:cNvSpPr txBox="1">
            <a:spLocks/>
          </p:cNvSpPr>
          <p:nvPr/>
        </p:nvSpPr>
        <p:spPr>
          <a:xfrm>
            <a:off x="0" y="6395007"/>
            <a:ext cx="1485900" cy="3105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1400" dirty="0"/>
          </a:p>
        </p:txBody>
      </p:sp>
      <p:sp>
        <p:nvSpPr>
          <p:cNvPr id="35" name="Date Placeholder 2">
            <a:extLst>
              <a:ext uri="{FF2B5EF4-FFF2-40B4-BE49-F238E27FC236}">
                <a16:creationId xmlns:a16="http://schemas.microsoft.com/office/drawing/2014/main" id="{A4C897BD-B4D3-2645-A41F-13AE9E19D306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36" name="Slide Number Placeholder 11">
            <a:extLst>
              <a:ext uri="{FF2B5EF4-FFF2-40B4-BE49-F238E27FC236}">
                <a16:creationId xmlns:a16="http://schemas.microsoft.com/office/drawing/2014/main" id="{6A236D8E-A476-084B-8F34-75AAE2545504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3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6795983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 uiExpand="1" build="p" animBg="1"/>
      <p:bldP spid="15" grpId="0"/>
      <p:bldP spid="16" grpId="0" animBg="1"/>
      <p:bldP spid="18" grpId="0" animBg="1"/>
      <p:bldP spid="19" grpId="0" animBg="1"/>
      <p:bldP spid="23" grpId="0" animBg="1"/>
      <p:bldP spid="27" grpId="0" animBg="1"/>
      <p:bldP spid="28" grpId="0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FE5E636-00BE-5E42-B271-FF53178575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91" r="7187" b="5865"/>
          <a:stretch/>
        </p:blipFill>
        <p:spPr>
          <a:xfrm>
            <a:off x="4182024" y="4672822"/>
            <a:ext cx="7662313" cy="166344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B24B999-E49C-9148-9A81-8165156E0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024" y="152400"/>
            <a:ext cx="11644313" cy="1604963"/>
          </a:xfrm>
        </p:spPr>
        <p:txBody>
          <a:bodyPr/>
          <a:lstStyle/>
          <a:p>
            <a:r>
              <a:rPr lang="en-US" dirty="0"/>
              <a:t>How does the student enrollment vary over time in us?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1150C-D511-3B47-B5DB-28C08B1A074D}"/>
              </a:ext>
            </a:extLst>
          </p:cNvPr>
          <p:cNvSpPr txBox="1">
            <a:spLocks/>
          </p:cNvSpPr>
          <p:nvPr/>
        </p:nvSpPr>
        <p:spPr>
          <a:xfrm>
            <a:off x="742544" y="216929"/>
            <a:ext cx="4911713" cy="827399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000" dirty="0">
                <a:solidFill>
                  <a:schemeClr val="tx2"/>
                </a:solidFill>
              </a:rPr>
              <a:t>Student enrollment count over the years, us 2006 - 2016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C772AD-2FE8-B64D-A94E-6204F86E2D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02"/>
          <a:stretch/>
        </p:blipFill>
        <p:spPr>
          <a:xfrm>
            <a:off x="424629" y="1108857"/>
            <a:ext cx="5547545" cy="27126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A9A0AA-D9CC-4C4C-BCB3-8F9194471A13}"/>
              </a:ext>
            </a:extLst>
          </p:cNvPr>
          <p:cNvSpPr txBox="1"/>
          <p:nvPr/>
        </p:nvSpPr>
        <p:spPr>
          <a:xfrm>
            <a:off x="6219828" y="1923231"/>
            <a:ext cx="4972523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enrollments over the years are at an Average of 48 Mn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Student enrollments showed a 5% increase (5%) in 2008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A5367D-3AA2-A74A-A1E7-C952BAFAA19D}"/>
              </a:ext>
            </a:extLst>
          </p:cNvPr>
          <p:cNvSpPr txBox="1"/>
          <p:nvPr/>
        </p:nvSpPr>
        <p:spPr>
          <a:xfrm>
            <a:off x="347663" y="4807859"/>
            <a:ext cx="3282457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further deep-dive, VIRGINIA state was seen contributing maximum to this rise in student enrollments in 2008 (200%)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095A4A-42FF-B144-B541-98CD3C39132F}"/>
              </a:ext>
            </a:extLst>
          </p:cNvPr>
          <p:cNvSpPr txBox="1"/>
          <p:nvPr/>
        </p:nvSpPr>
        <p:spPr>
          <a:xfrm>
            <a:off x="2948153" y="3919208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Year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ABCD00D-9506-3440-97B4-85825F731870}"/>
              </a:ext>
            </a:extLst>
          </p:cNvPr>
          <p:cNvSpPr txBox="1">
            <a:spLocks/>
          </p:cNvSpPr>
          <p:nvPr/>
        </p:nvSpPr>
        <p:spPr>
          <a:xfrm>
            <a:off x="5792765" y="3751939"/>
            <a:ext cx="4911713" cy="827399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000" dirty="0">
                <a:solidFill>
                  <a:schemeClr val="tx2"/>
                </a:solidFill>
              </a:rPr>
              <a:t>TOP STATES WITH THE </a:t>
            </a:r>
            <a:r>
              <a:rPr lang="en-US" sz="2000" dirty="0" err="1">
                <a:solidFill>
                  <a:schemeClr val="tx2"/>
                </a:solidFill>
              </a:rPr>
              <a:t>HIGHest</a:t>
            </a:r>
            <a:r>
              <a:rPr lang="en-US" sz="2000" dirty="0">
                <a:solidFill>
                  <a:schemeClr val="tx2"/>
                </a:solidFill>
              </a:rPr>
              <a:t> STUDENT ENROLLMENTs, us 2008 &amp; 2009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4AE83E-D696-7749-B863-B480694DC6CA}"/>
              </a:ext>
            </a:extLst>
          </p:cNvPr>
          <p:cNvSpPr txBox="1"/>
          <p:nvPr/>
        </p:nvSpPr>
        <p:spPr>
          <a:xfrm>
            <a:off x="7409795" y="6336268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State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53A92688-A2F4-F647-B4A9-834985B125CD}"/>
              </a:ext>
            </a:extLst>
          </p:cNvPr>
          <p:cNvSpPr/>
          <p:nvPr/>
        </p:nvSpPr>
        <p:spPr>
          <a:xfrm rot="19872588" flipH="1">
            <a:off x="9318131" y="5217678"/>
            <a:ext cx="527276" cy="37175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F6895883-FAE2-5244-915E-633F4A7D0CD5}"/>
              </a:ext>
            </a:extLst>
          </p:cNvPr>
          <p:cNvSpPr/>
          <p:nvPr/>
        </p:nvSpPr>
        <p:spPr>
          <a:xfrm>
            <a:off x="9207393" y="5463815"/>
            <a:ext cx="228600" cy="37344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68E0D150-3EF4-4045-9DE1-568073760585}"/>
              </a:ext>
            </a:extLst>
          </p:cNvPr>
          <p:cNvSpPr txBox="1">
            <a:spLocks/>
          </p:cNvSpPr>
          <p:nvPr/>
        </p:nvSpPr>
        <p:spPr>
          <a:xfrm>
            <a:off x="4113727" y="645850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 ,2006 - 2015</a:t>
            </a:r>
          </a:p>
        </p:txBody>
      </p:sp>
      <p:sp>
        <p:nvSpPr>
          <p:cNvPr id="29" name="Date Placeholder 2">
            <a:extLst>
              <a:ext uri="{FF2B5EF4-FFF2-40B4-BE49-F238E27FC236}">
                <a16:creationId xmlns:a16="http://schemas.microsoft.com/office/drawing/2014/main" id="{9E5A18BB-567B-3C45-A8B8-C107EEA9FAD0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30" name="Slide Number Placeholder 11">
            <a:extLst>
              <a:ext uri="{FF2B5EF4-FFF2-40B4-BE49-F238E27FC236}">
                <a16:creationId xmlns:a16="http://schemas.microsoft.com/office/drawing/2014/main" id="{E59ADB75-8F9D-BA42-B45A-44D451C0FE09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4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8130898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animBg="1"/>
      <p:bldP spid="12" grpId="0" animBg="1"/>
      <p:bldP spid="17" grpId="0"/>
      <p:bldP spid="21" grpId="0"/>
      <p:bldP spid="22" grpId="0"/>
      <p:bldP spid="24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4A1FA8C-D3C2-FA44-BF92-64769B082E0A}"/>
              </a:ext>
            </a:extLst>
          </p:cNvPr>
          <p:cNvSpPr txBox="1">
            <a:spLocks/>
          </p:cNvSpPr>
          <p:nvPr/>
        </p:nvSpPr>
        <p:spPr>
          <a:xfrm>
            <a:off x="6894137" y="199697"/>
            <a:ext cx="3888022" cy="889881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DOES THE LOCAL REVENUE COLLECTED BY STATES VARY WITH THE STUDENT ENROLLMENT COUNT?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C74E6E-CF08-A844-8A6E-39A1AED7D1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57"/>
          <a:stretch/>
        </p:blipFill>
        <p:spPr>
          <a:xfrm>
            <a:off x="204787" y="1089578"/>
            <a:ext cx="5093078" cy="34933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55EC1D-2263-3E4D-A9AA-BB7C0DF80D72}"/>
              </a:ext>
            </a:extLst>
          </p:cNvPr>
          <p:cNvSpPr txBox="1"/>
          <p:nvPr/>
        </p:nvSpPr>
        <p:spPr>
          <a:xfrm>
            <a:off x="533261" y="4983592"/>
            <a:ext cx="5159480" cy="15696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State Government has increased its expenditure towards education sector over the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This has led to more students getting enrolled in schools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Government Expenditure always exceeds the total Revenue (Local and from State, Federal) in 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C2D1BC-1816-AA44-AD21-1E2144F142BC}"/>
              </a:ext>
            </a:extLst>
          </p:cNvPr>
          <p:cNvSpPr txBox="1"/>
          <p:nvPr/>
        </p:nvSpPr>
        <p:spPr>
          <a:xfrm>
            <a:off x="6315921" y="5012771"/>
            <a:ext cx="5159480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P-value &lt; 0.05 and hence there is a strong relationship between the count of students enrolled schools and the local revenue collected by the state government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6BDEF3-740A-6347-8D2C-262139DCF4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992"/>
          <a:stretch/>
        </p:blipFill>
        <p:spPr>
          <a:xfrm>
            <a:off x="6315921" y="1214425"/>
            <a:ext cx="4799724" cy="328400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BF9D512-307A-B648-86BD-DCD87959AFFC}"/>
              </a:ext>
            </a:extLst>
          </p:cNvPr>
          <p:cNvSpPr txBox="1">
            <a:spLocks/>
          </p:cNvSpPr>
          <p:nvPr/>
        </p:nvSpPr>
        <p:spPr>
          <a:xfrm>
            <a:off x="657225" y="199696"/>
            <a:ext cx="4300538" cy="874215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Revenue Vs expenditure </a:t>
            </a:r>
          </a:p>
          <a:p>
            <a:r>
              <a:rPr lang="en-US" sz="1800" dirty="0">
                <a:solidFill>
                  <a:schemeClr val="tx2"/>
                </a:solidFill>
              </a:rPr>
              <a:t>of states in education sector, us</a:t>
            </a:r>
          </a:p>
          <a:p>
            <a:r>
              <a:rPr lang="en-US" sz="1800" dirty="0">
                <a:solidFill>
                  <a:schemeClr val="tx2"/>
                </a:solidFill>
              </a:rPr>
              <a:t> 2006 TO 2015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F3BD7F-37E9-1D43-B352-AB8E0C7103F4}"/>
              </a:ext>
            </a:extLst>
          </p:cNvPr>
          <p:cNvSpPr txBox="1"/>
          <p:nvPr/>
        </p:nvSpPr>
        <p:spPr>
          <a:xfrm>
            <a:off x="7987863" y="4508115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Student Enrollments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2AF2B7-0D72-4A49-9A09-2D9779EE4F96}"/>
              </a:ext>
            </a:extLst>
          </p:cNvPr>
          <p:cNvSpPr txBox="1"/>
          <p:nvPr/>
        </p:nvSpPr>
        <p:spPr>
          <a:xfrm>
            <a:off x="2485698" y="4598593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Year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150F7631-22E0-A44E-99B6-0BA779C29D03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AA12A037-3819-F44F-9496-A3830222AE87}"/>
              </a:ext>
            </a:extLst>
          </p:cNvPr>
          <p:cNvSpPr txBox="1">
            <a:spLocks/>
          </p:cNvSpPr>
          <p:nvPr/>
        </p:nvSpPr>
        <p:spPr>
          <a:xfrm>
            <a:off x="838200" y="6556382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16" name="Slide Number Placeholder 11">
            <a:extLst>
              <a:ext uri="{FF2B5EF4-FFF2-40B4-BE49-F238E27FC236}">
                <a16:creationId xmlns:a16="http://schemas.microsoft.com/office/drawing/2014/main" id="{18EBA3C1-B307-B843-9A25-E767178B1970}"/>
              </a:ext>
            </a:extLst>
          </p:cNvPr>
          <p:cNvSpPr txBox="1">
            <a:spLocks/>
          </p:cNvSpPr>
          <p:nvPr/>
        </p:nvSpPr>
        <p:spPr>
          <a:xfrm>
            <a:off x="8610600" y="6556382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5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709903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8" grpId="0" animBg="1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AD0E8-9598-BD4F-9429-E0994CA3B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DF0FD5-8453-AD46-B550-902153C50151}"/>
              </a:ext>
            </a:extLst>
          </p:cNvPr>
          <p:cNvSpPr txBox="1">
            <a:spLocks/>
          </p:cNvSpPr>
          <p:nvPr/>
        </p:nvSpPr>
        <p:spPr>
          <a:xfrm>
            <a:off x="629495" y="307972"/>
            <a:ext cx="9300317" cy="638121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000" dirty="0"/>
              <a:t>STUDENTS’ PERFORMANCE OVER THE YEARS IN GRADE 4 AND GRADE 8, US 2006-2019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88F105-C40F-D548-8654-394738FA98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50"/>
          <a:stretch/>
        </p:blipFill>
        <p:spPr>
          <a:xfrm>
            <a:off x="384134" y="1219202"/>
            <a:ext cx="6402429" cy="36242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2623EAF-6DF7-1F4E-BD84-00049D0EDD3A}"/>
              </a:ext>
            </a:extLst>
          </p:cNvPr>
          <p:cNvSpPr txBox="1"/>
          <p:nvPr/>
        </p:nvSpPr>
        <p:spPr>
          <a:xfrm>
            <a:off x="2417390" y="5045909"/>
            <a:ext cx="286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Students’ Performance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11534C-C5A1-FA4D-BABA-4BBA50901119}"/>
              </a:ext>
            </a:extLst>
          </p:cNvPr>
          <p:cNvSpPr txBox="1"/>
          <p:nvPr/>
        </p:nvSpPr>
        <p:spPr>
          <a:xfrm>
            <a:off x="581870" y="5648693"/>
            <a:ext cx="6504730" cy="5847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33333"/>
                </a:solidFill>
                <a:latin typeface="Tw Cen MT"/>
              </a:rPr>
              <a:t>Students in US are better at Math than Reading in Grade 4 and Grade 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33333"/>
                </a:solidFill>
                <a:latin typeface="Tw Cen MT"/>
              </a:rPr>
              <a:t>Students’ performance has improved over the years for both the grades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25E0F645-7E6D-014D-85BF-B09B8DEF665B}"/>
              </a:ext>
            </a:extLst>
          </p:cNvPr>
          <p:cNvSpPr txBox="1">
            <a:spLocks/>
          </p:cNvSpPr>
          <p:nvPr/>
        </p:nvSpPr>
        <p:spPr>
          <a:xfrm>
            <a:off x="4113727" y="645850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>
                <a:solidFill>
                  <a:srgbClr val="333333"/>
                </a:solidFill>
                <a:latin typeface="Tw Cen MT"/>
              </a:rPr>
              <a:t>US Education Data Analysis, 2006 - 2015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91DF4F-453D-7446-8648-68601D3BD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0" y="1219203"/>
            <a:ext cx="4568396" cy="3624261"/>
          </a:xfrm>
          <a:prstGeom prst="rect">
            <a:avLst/>
          </a:prstGeom>
        </p:spPr>
      </p:pic>
      <p:sp>
        <p:nvSpPr>
          <p:cNvPr id="22" name="Date Placeholder 2">
            <a:extLst>
              <a:ext uri="{FF2B5EF4-FFF2-40B4-BE49-F238E27FC236}">
                <a16:creationId xmlns:a16="http://schemas.microsoft.com/office/drawing/2014/main" id="{36F15537-27AA-9E46-8403-DDE62E390AC6}"/>
              </a:ext>
            </a:extLst>
          </p:cNvPr>
          <p:cNvSpPr txBox="1">
            <a:spLocks/>
          </p:cNvSpPr>
          <p:nvPr/>
        </p:nvSpPr>
        <p:spPr>
          <a:xfrm>
            <a:off x="990600" y="643731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23" name="Slide Number Placeholder 11">
            <a:extLst>
              <a:ext uri="{FF2B5EF4-FFF2-40B4-BE49-F238E27FC236}">
                <a16:creationId xmlns:a16="http://schemas.microsoft.com/office/drawing/2014/main" id="{0B5C0717-40F1-9B46-8C67-860922C9ECF0}"/>
              </a:ext>
            </a:extLst>
          </p:cNvPr>
          <p:cNvSpPr txBox="1">
            <a:spLocks/>
          </p:cNvSpPr>
          <p:nvPr/>
        </p:nvSpPr>
        <p:spPr>
          <a:xfrm>
            <a:off x="8763000" y="643731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6</a:t>
            </a:fld>
            <a:endParaRPr lang="en-US" sz="1000"/>
          </a:p>
        </p:txBody>
      </p:sp>
      <p:sp>
        <p:nvSpPr>
          <p:cNvPr id="26" name="Date Placeholder 2">
            <a:extLst>
              <a:ext uri="{FF2B5EF4-FFF2-40B4-BE49-F238E27FC236}">
                <a16:creationId xmlns:a16="http://schemas.microsoft.com/office/drawing/2014/main" id="{05BDA912-CE76-9945-BA70-4CC003520B8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>
                <a:solidFill>
                  <a:srgbClr val="333333"/>
                </a:solidFill>
                <a:latin typeface="Tw Cen MT"/>
              </a:rPr>
              <a:pPr/>
              <a:t>4/2/19</a:t>
            </a:fld>
            <a:endParaRPr lang="en-US" sz="1000" dirty="0">
              <a:solidFill>
                <a:srgbClr val="333333"/>
              </a:solidFill>
              <a:latin typeface="Tw Cen MT"/>
            </a:endParaRPr>
          </a:p>
        </p:txBody>
      </p:sp>
      <p:sp>
        <p:nvSpPr>
          <p:cNvPr id="27" name="Slide Number Placeholder 11">
            <a:extLst>
              <a:ext uri="{FF2B5EF4-FFF2-40B4-BE49-F238E27FC236}">
                <a16:creationId xmlns:a16="http://schemas.microsoft.com/office/drawing/2014/main" id="{17D0BC5E-6DAA-244F-8613-819DDFD30493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>
                <a:solidFill>
                  <a:srgbClr val="333333"/>
                </a:solidFill>
                <a:latin typeface="Tw Cen MT"/>
              </a:rPr>
              <a:pPr algn="r"/>
              <a:t>6</a:t>
            </a:fld>
            <a:endParaRPr lang="en-US" sz="1000">
              <a:solidFill>
                <a:srgbClr val="333333"/>
              </a:solidFill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1956674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A891D-4980-A840-A27B-2F8EFD201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450" y="91281"/>
            <a:ext cx="6205538" cy="792163"/>
          </a:xfrm>
        </p:spPr>
        <p:txBody>
          <a:bodyPr>
            <a:normAutofit/>
          </a:bodyPr>
          <a:lstStyle/>
          <a:p>
            <a:pPr algn="ctr" defTabSz="457200" fontAlgn="base">
              <a:spcAft>
                <a:spcPct val="0"/>
              </a:spcAft>
            </a:pPr>
            <a:r>
              <a:rPr lang="en-US" sz="2400" b="1" cap="all" dirty="0">
                <a:latin typeface="Tw Cen MT"/>
              </a:rPr>
              <a:t>TOP US State STUDENT ENROLLMENTS, REVENUE AND EXPENDITURE, 2006-2015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1A3BD418-7F01-1E4E-9137-3079860169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8773" t="-1" r="7065" b="6231"/>
          <a:stretch/>
        </p:blipFill>
        <p:spPr>
          <a:xfrm>
            <a:off x="114280" y="889421"/>
            <a:ext cx="8872537" cy="2528711"/>
          </a:xfrm>
        </p:spPr>
      </p:pic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6475FB6D-8FC2-0942-AAE8-804E330612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7531" r="8661" b="5847"/>
          <a:stretch/>
        </p:blipFill>
        <p:spPr>
          <a:xfrm>
            <a:off x="57131" y="3914786"/>
            <a:ext cx="8986837" cy="2355917"/>
          </a:xfr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8C14F41B-B059-AF44-9605-419CA931E003}"/>
              </a:ext>
            </a:extLst>
          </p:cNvPr>
          <p:cNvSpPr/>
          <p:nvPr/>
        </p:nvSpPr>
        <p:spPr>
          <a:xfrm rot="19872588" flipH="1">
            <a:off x="857022" y="937372"/>
            <a:ext cx="527276" cy="37175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DB5877F5-E015-E149-87BB-8013CDB9BF5D}"/>
              </a:ext>
            </a:extLst>
          </p:cNvPr>
          <p:cNvSpPr/>
          <p:nvPr/>
        </p:nvSpPr>
        <p:spPr>
          <a:xfrm rot="17857092" flipH="1">
            <a:off x="854508" y="3819506"/>
            <a:ext cx="479146" cy="37175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DB3F6A5-57E3-CF4B-9633-1DEC3FE8B075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743250-621F-9146-B96A-3A7BDB1A8492}"/>
              </a:ext>
            </a:extLst>
          </p:cNvPr>
          <p:cNvSpPr/>
          <p:nvPr/>
        </p:nvSpPr>
        <p:spPr>
          <a:xfrm>
            <a:off x="9043968" y="1796656"/>
            <a:ext cx="2962482" cy="73866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Higher population  leads to higher enrollment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59446A-5588-CE4F-9E75-148EE4CC65F3}"/>
              </a:ext>
            </a:extLst>
          </p:cNvPr>
          <p:cNvSpPr/>
          <p:nvPr/>
        </p:nvSpPr>
        <p:spPr>
          <a:xfrm>
            <a:off x="9043968" y="4264566"/>
            <a:ext cx="2962482" cy="224676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School districts </a:t>
            </a:r>
            <a:r>
              <a:rPr lang="en-US" sz="1400" b="1" dirty="0"/>
              <a:t>receive</a:t>
            </a:r>
            <a:r>
              <a:rPr lang="en-US" sz="1400" dirty="0"/>
              <a:t> </a:t>
            </a:r>
            <a:r>
              <a:rPr lang="en-US" sz="1400" b="1" dirty="0"/>
              <a:t>money</a:t>
            </a:r>
            <a:r>
              <a:rPr lang="en-US" sz="1400" dirty="0"/>
              <a:t> per student </a:t>
            </a:r>
            <a:r>
              <a:rPr lang="en-US" sz="1400" b="1" dirty="0"/>
              <a:t>based on attendance</a:t>
            </a:r>
            <a:r>
              <a:rPr lang="en-US" sz="1400" dirty="0"/>
              <a:t>, not enrollment.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Expenditures &gt; Revenues</a:t>
            </a:r>
          </a:p>
          <a:p>
            <a:r>
              <a:rPr lang="en-US" sz="1400" dirty="0"/>
              <a:t>	But in the current data 	Revenues don’t include 	incomes from afternoon school 	programs or donations.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F6EB8-0CFF-C34A-A1F1-A449007A2D1C}"/>
              </a:ext>
            </a:extLst>
          </p:cNvPr>
          <p:cNvSpPr txBox="1"/>
          <p:nvPr/>
        </p:nvSpPr>
        <p:spPr>
          <a:xfrm>
            <a:off x="1277828" y="3566802"/>
            <a:ext cx="225359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$714,237,746 (Revenue)</a:t>
            </a:r>
          </a:p>
          <a:p>
            <a:r>
              <a:rPr lang="en-US" sz="1050" dirty="0"/>
              <a:t>$725,199,385 (</a:t>
            </a:r>
            <a:r>
              <a:rPr lang="en-US" sz="1200" dirty="0"/>
              <a:t>Expenditure</a:t>
            </a:r>
            <a:r>
              <a:rPr lang="en-US" sz="1050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2FF1E8-2A10-264B-A86B-E6FA130E8DDF}"/>
              </a:ext>
            </a:extLst>
          </p:cNvPr>
          <p:cNvSpPr txBox="1"/>
          <p:nvPr/>
        </p:nvSpPr>
        <p:spPr>
          <a:xfrm>
            <a:off x="1353620" y="800986"/>
            <a:ext cx="1546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62,356,793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CA753A-AB01-FA4D-A6E1-6356CADD7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C8B37-6294-B949-9AFC-55F6D41E225A}" type="datetime1">
              <a:rPr lang="en-US" sz="1000" smtClean="0"/>
              <a:t>4/2/19</a:t>
            </a:fld>
            <a:endParaRPr lang="en-US" sz="1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6ED38AE-9CAE-3A46-BB2A-02613478D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z="1000" smtClean="0"/>
              <a:t>7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09309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57A54-1C4D-DB4B-88E8-7054DCE2D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487" y="395902"/>
            <a:ext cx="4805363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+mn-lt"/>
              </a:rPr>
              <a:t>CALIFORNIA STATE REVENUE </a:t>
            </a:r>
            <a:br>
              <a:rPr lang="en-US" sz="2400" b="1" dirty="0">
                <a:latin typeface="+mn-lt"/>
              </a:rPr>
            </a:br>
            <a:r>
              <a:rPr lang="en-US" sz="2400" b="1" dirty="0">
                <a:latin typeface="+mn-lt"/>
              </a:rPr>
              <a:t>(2006-2015) 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BDBE2A-D84C-5A4E-8ECB-921B7C8CA962}"/>
              </a:ext>
            </a:extLst>
          </p:cNvPr>
          <p:cNvSpPr txBox="1"/>
          <p:nvPr/>
        </p:nvSpPr>
        <p:spPr>
          <a:xfrm>
            <a:off x="6409757" y="515694"/>
            <a:ext cx="43983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CALIFORNIA STATE EXPENDITURE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/>
              </a:rPr>
              <a:t>(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2006-2015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6DAD1F-C929-984D-BF5D-4A60F7ADBC09}"/>
              </a:ext>
            </a:extLst>
          </p:cNvPr>
          <p:cNvSpPr txBox="1"/>
          <p:nvPr/>
        </p:nvSpPr>
        <p:spPr>
          <a:xfrm>
            <a:off x="609085" y="4544688"/>
            <a:ext cx="5072063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lvl="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prstClr val="black"/>
                </a:solidFill>
              </a:rPr>
              <a:t>State Revenue </a:t>
            </a:r>
            <a:r>
              <a:rPr lang="en-US" sz="1400" b="1" dirty="0">
                <a:solidFill>
                  <a:prstClr val="black"/>
                </a:solidFill>
              </a:rPr>
              <a:t>(</a:t>
            </a:r>
            <a:r>
              <a:rPr lang="en-US" sz="1400" dirty="0"/>
              <a:t>state sales and income taxes, lotteries, and property taxes </a:t>
            </a:r>
            <a:r>
              <a:rPr lang="en-US" sz="1400" b="1" dirty="0">
                <a:solidFill>
                  <a:prstClr val="black"/>
                </a:solidFill>
              </a:rPr>
              <a:t>) </a:t>
            </a:r>
            <a:r>
              <a:rPr lang="en-US" sz="1400" dirty="0">
                <a:solidFill>
                  <a:prstClr val="black"/>
                </a:solidFill>
              </a:rPr>
              <a:t>constitutes the maximum towards Education Revenues.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prstClr val="black"/>
                </a:solidFill>
              </a:rPr>
              <a:t>Local Revenue comes from local taxation system (</a:t>
            </a:r>
            <a:r>
              <a:rPr lang="en-US" sz="1400" dirty="0"/>
              <a:t>property taxes – buildings or lands</a:t>
            </a:r>
            <a:r>
              <a:rPr lang="en-US" sz="1400" dirty="0">
                <a:solidFill>
                  <a:prstClr val="black"/>
                </a:solidFill>
              </a:rPr>
              <a:t>)as well.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prstClr val="black"/>
                </a:solidFill>
              </a:rPr>
              <a:t>California Federal Revenue is higher than the average federal revenue contribution for US States -9%</a:t>
            </a:r>
          </a:p>
          <a:p>
            <a:pPr defTabSz="914400">
              <a:defRPr/>
            </a:pPr>
            <a:endParaRPr lang="en-US" sz="1400" dirty="0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B144BA-1C23-E54A-A34E-C326858C924F}"/>
              </a:ext>
            </a:extLst>
          </p:cNvPr>
          <p:cNvSpPr txBox="1"/>
          <p:nvPr/>
        </p:nvSpPr>
        <p:spPr>
          <a:xfrm>
            <a:off x="5875744" y="4395787"/>
            <a:ext cx="5943600" cy="16004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Instruction and support service expenditures are major expenses for public schools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Instruction: Teachers’ salaries, benefits(insurances)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Support Service: Other staff salaries,  transportation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Others: Books , instructional supplies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Capital Outlay: Acquire, maintain, repair, or upgrade assets (new classrooms, specialized equipment - science labels or computer rooms )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F0E697-2A87-FA4B-BF4B-22F73B2C27AA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2847678F-3CC6-AC4D-9717-1FFEF9AB05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086" y="1346691"/>
            <a:ext cx="4618434" cy="3175174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769D95E-D60C-8947-A193-DDE67A406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758" y="1457983"/>
            <a:ext cx="4205856" cy="289152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A8A64BC7-F349-1743-A273-22F145B68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7A30-3AEA-7B48-9754-1FC90011E8EA}" type="datetime1">
              <a:rPr lang="en-US" sz="1000" smtClean="0"/>
              <a:t>4/2/19</a:t>
            </a:fld>
            <a:endParaRPr lang="en-US" sz="1000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771D995-4DE6-EB46-9CD2-AD00868B5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z="1000" smtClean="0"/>
              <a:t>8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72012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2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753E-FB06-FF4A-8ADC-A5874960E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33850" cy="9064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D5F5C-A76F-2B4E-9DDE-1F92572CB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4F13-9E65-A440-AD3E-F9E4F907E402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B75AA-4E10-FE44-BCC7-B855FDEE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9</a:t>
            </a:fld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5CC380A-A509-E643-BEE8-155374C3D216}"/>
              </a:ext>
            </a:extLst>
          </p:cNvPr>
          <p:cNvSpPr txBox="1">
            <a:spLocks/>
          </p:cNvSpPr>
          <p:nvPr/>
        </p:nvSpPr>
        <p:spPr>
          <a:xfrm>
            <a:off x="838200" y="283577"/>
            <a:ext cx="3876675" cy="1325563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Student enrollments by RACE, US 2006-2015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356B18-EAFF-EA41-8625-6447F97809E3}"/>
              </a:ext>
            </a:extLst>
          </p:cNvPr>
          <p:cNvSpPr txBox="1"/>
          <p:nvPr/>
        </p:nvSpPr>
        <p:spPr>
          <a:xfrm>
            <a:off x="2329065" y="5203200"/>
            <a:ext cx="286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Race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8348795-D1F8-3845-A184-05435CDACBE6}"/>
              </a:ext>
            </a:extLst>
          </p:cNvPr>
          <p:cNvSpPr txBox="1">
            <a:spLocks/>
          </p:cNvSpPr>
          <p:nvPr/>
        </p:nvSpPr>
        <p:spPr>
          <a:xfrm>
            <a:off x="6910382" y="321371"/>
            <a:ext cx="4638671" cy="1325563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Student enrollments by RACE OVER THE YEARS, us 2006-2015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99E4FA-9720-7147-BC0D-556A81B24C6B}"/>
              </a:ext>
            </a:extLst>
          </p:cNvPr>
          <p:cNvSpPr/>
          <p:nvPr/>
        </p:nvSpPr>
        <p:spPr>
          <a:xfrm>
            <a:off x="392691" y="5773332"/>
            <a:ext cx="5337872" cy="5232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Whites are the highest number of students enrolled in US followed </a:t>
            </a:r>
          </a:p>
          <a:p>
            <a:r>
              <a:rPr lang="en-US" sz="1400" dirty="0"/>
              <a:t>	by Hispanics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2BE0BA98-7390-C24B-97B0-CF12F9E3DE2C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>
                <a:solidFill>
                  <a:srgbClr val="333333"/>
                </a:solidFill>
                <a:latin typeface="Tw Cen MT"/>
              </a:rPr>
              <a:t>US Education Data Analysis, 2006 - 2015</a:t>
            </a:r>
          </a:p>
        </p:txBody>
      </p:sp>
      <p:sp>
        <p:nvSpPr>
          <p:cNvPr id="28" name="Date Placeholder 2">
            <a:extLst>
              <a:ext uri="{FF2B5EF4-FFF2-40B4-BE49-F238E27FC236}">
                <a16:creationId xmlns:a16="http://schemas.microsoft.com/office/drawing/2014/main" id="{951B04EF-AEDB-5044-B9B5-C53F0218BDA3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>
                <a:solidFill>
                  <a:srgbClr val="333333"/>
                </a:solidFill>
                <a:latin typeface="Tw Cen MT"/>
              </a:rPr>
              <a:pPr/>
              <a:t>4/2/19</a:t>
            </a:fld>
            <a:endParaRPr lang="en-US" sz="1000" dirty="0">
              <a:solidFill>
                <a:srgbClr val="333333"/>
              </a:solidFill>
              <a:latin typeface="Tw Cen MT"/>
            </a:endParaRPr>
          </a:p>
        </p:txBody>
      </p:sp>
      <p:sp>
        <p:nvSpPr>
          <p:cNvPr id="29" name="Slide Number Placeholder 11">
            <a:extLst>
              <a:ext uri="{FF2B5EF4-FFF2-40B4-BE49-F238E27FC236}">
                <a16:creationId xmlns:a16="http://schemas.microsoft.com/office/drawing/2014/main" id="{BF08A9D7-A45E-D84D-8557-0E9C52E1F297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>
                <a:solidFill>
                  <a:srgbClr val="333333"/>
                </a:solidFill>
                <a:latin typeface="Tw Cen MT"/>
              </a:rPr>
              <a:pPr algn="r"/>
              <a:t>9</a:t>
            </a:fld>
            <a:endParaRPr lang="en-US" sz="1000">
              <a:solidFill>
                <a:srgbClr val="333333"/>
              </a:solidFill>
              <a:latin typeface="Tw Cen MT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BC83A76-5656-034C-B0FE-D87A21582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91" y="1634086"/>
            <a:ext cx="4729157" cy="325129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CA2D6E6-50E7-9247-9405-24794E593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322" y="1681072"/>
            <a:ext cx="5330493" cy="366471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429EFC45-9532-6B47-864E-DF262DFF8DD3}"/>
              </a:ext>
            </a:extLst>
          </p:cNvPr>
          <p:cNvSpPr/>
          <p:nvPr/>
        </p:nvSpPr>
        <p:spPr>
          <a:xfrm>
            <a:off x="6461437" y="5756930"/>
            <a:ext cx="5330493" cy="73866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Although the Whites are higher in population, the student enrollment count for Whites is reducing year on year, while the more Hispanics are getting enrolled in schools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A508CE6-EA98-334B-BB00-91B2CFDE2552}"/>
              </a:ext>
            </a:extLst>
          </p:cNvPr>
          <p:cNvSpPr txBox="1"/>
          <p:nvPr/>
        </p:nvSpPr>
        <p:spPr>
          <a:xfrm>
            <a:off x="8491537" y="5253868"/>
            <a:ext cx="286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Race</a:t>
            </a:r>
          </a:p>
        </p:txBody>
      </p:sp>
    </p:spTree>
    <p:extLst>
      <p:ext uri="{BB962C8B-B14F-4D97-AF65-F5344CB8AC3E}">
        <p14:creationId xmlns:p14="http://schemas.microsoft.com/office/powerpoint/2010/main" val="323571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19" grpId="0"/>
      <p:bldP spid="20" grpId="0" animBg="1"/>
      <p:bldP spid="36" grpId="0" animBg="1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D28C6-E7AE-334A-B2D1-E94F9B032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31E7-570B-D441-B001-4035A73397FC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737FC-9F4E-234D-A326-5A3CA83C6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10</a:t>
            </a:fld>
            <a:endParaRPr lang="en-US"/>
          </a:p>
        </p:txBody>
      </p:sp>
      <p:pic>
        <p:nvPicPr>
          <p:cNvPr id="6" name="Content Placeholder 11">
            <a:extLst>
              <a:ext uri="{FF2B5EF4-FFF2-40B4-BE49-F238E27FC236}">
                <a16:creationId xmlns:a16="http://schemas.microsoft.com/office/drawing/2014/main" id="{8BEF7475-0D1A-1F4D-9644-1239AA1DE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398" y="788785"/>
            <a:ext cx="5873602" cy="5428927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4BB4EF0-DA0A-7C47-B375-C0A2662FEFFA}"/>
              </a:ext>
            </a:extLst>
          </p:cNvPr>
          <p:cNvSpPr/>
          <p:nvPr/>
        </p:nvSpPr>
        <p:spPr>
          <a:xfrm>
            <a:off x="6985517" y="4801780"/>
            <a:ext cx="4272195" cy="73866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Male  percentage in US Students : 51.36%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Female percentage in US Students : 48.34%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Race wise distribution in both the genders is  similar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8546C8-ED95-A741-9E3A-7BDBBB93243D}"/>
              </a:ext>
            </a:extLst>
          </p:cNvPr>
          <p:cNvSpPr txBox="1"/>
          <p:nvPr/>
        </p:nvSpPr>
        <p:spPr>
          <a:xfrm>
            <a:off x="2610527" y="5908840"/>
            <a:ext cx="925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Gender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917F51-D695-AE42-BFCB-723751741F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42" b="16989"/>
          <a:stretch/>
        </p:blipFill>
        <p:spPr>
          <a:xfrm>
            <a:off x="7037390" y="1533000"/>
            <a:ext cx="3497436" cy="2639082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261C5C8-F2F0-1B48-B73E-9C03BD9DF37E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>
                <a:solidFill>
                  <a:srgbClr val="333333"/>
                </a:solidFill>
                <a:latin typeface="Tw Cen MT"/>
              </a:rPr>
              <a:t>US Education Data Analysis, 2006 - 2015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0822A59-0E43-4E4D-B697-918C158577CE}"/>
              </a:ext>
            </a:extLst>
          </p:cNvPr>
          <p:cNvSpPr txBox="1">
            <a:spLocks/>
          </p:cNvSpPr>
          <p:nvPr/>
        </p:nvSpPr>
        <p:spPr>
          <a:xfrm>
            <a:off x="5203095" y="207437"/>
            <a:ext cx="6391265" cy="1325563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j-ea"/>
              </a:rPr>
              <a:t>Student enrollments by Gender, us 2006-2015</a:t>
            </a:r>
          </a:p>
        </p:txBody>
      </p:sp>
    </p:spTree>
    <p:extLst>
      <p:ext uri="{BB962C8B-B14F-4D97-AF65-F5344CB8AC3E}">
        <p14:creationId xmlns:p14="http://schemas.microsoft.com/office/powerpoint/2010/main" val="87895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1_Dept of Ed">
  <a:themeElements>
    <a:clrScheme name="Dept of Ed">
      <a:dk1>
        <a:srgbClr val="333333"/>
      </a:dk1>
      <a:lt1>
        <a:sysClr val="window" lastClr="FFFFFF"/>
      </a:lt1>
      <a:dk2>
        <a:srgbClr val="000000"/>
      </a:dk2>
      <a:lt2>
        <a:srgbClr val="E6E6E6"/>
      </a:lt2>
      <a:accent1>
        <a:srgbClr val="0C4790"/>
      </a:accent1>
      <a:accent2>
        <a:srgbClr val="038A00"/>
      </a:accent2>
      <a:accent3>
        <a:srgbClr val="F1990D"/>
      </a:accent3>
      <a:accent4>
        <a:srgbClr val="5B638A"/>
      </a:accent4>
      <a:accent5>
        <a:srgbClr val="70BD2F"/>
      </a:accent5>
      <a:accent6>
        <a:srgbClr val="688FAA"/>
      </a:accent6>
      <a:hlink>
        <a:srgbClr val="0C4790"/>
      </a:hlink>
      <a:folHlink>
        <a:srgbClr val="5B638A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4988</TotalTime>
  <Words>1331</Words>
  <Application>Microsoft Macintosh PowerPoint</Application>
  <PresentationFormat>Widescreen</PresentationFormat>
  <Paragraphs>196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Tw Cen MT</vt:lpstr>
      <vt:lpstr>Wingdings</vt:lpstr>
      <vt:lpstr>Office Theme</vt:lpstr>
      <vt:lpstr>1_Dept of Ed</vt:lpstr>
      <vt:lpstr>1_Office Theme</vt:lpstr>
      <vt:lpstr>US Education Sector Analysis  (Pre-K to 12,  2006 to 2015)  Team ETA  qIQIONG yU pATRICK SIEWE niDHI TRIVEDI</vt:lpstr>
      <vt:lpstr>How does the student enrollment vary over time in us?</vt:lpstr>
      <vt:lpstr>How does the student enrollment vary over time in us?</vt:lpstr>
      <vt:lpstr>PowerPoint Presentation</vt:lpstr>
      <vt:lpstr>PowerPoint Presentation</vt:lpstr>
      <vt:lpstr>TOP US State STUDENT ENROLLMENTS, REVENUE AND EXPENDITURE, 2006-2015</vt:lpstr>
      <vt:lpstr>CALIFORNIA STATE REVENUE  (2006-2015)  </vt:lpstr>
      <vt:lpstr>PowerPoint Presentation</vt:lpstr>
      <vt:lpstr>PowerPoint Presentation</vt:lpstr>
      <vt:lpstr>Conclusion</vt:lpstr>
      <vt:lpstr>Future Research</vt:lpstr>
      <vt:lpstr>PowerPoint Presentation</vt:lpstr>
      <vt:lpstr>PowerPoint Presentation</vt:lpstr>
      <vt:lpstr>Students’ Performance – Best state performer</vt:lpstr>
      <vt:lpstr>Each State Students Average Math and Reading Scores in 4th Grade and 8th Grade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Education Sector Analysis  (Pre-K to 12,  2006 to 2015)  q yU pATRICK niDHI</dc:title>
  <dc:creator>Samyak Pandya</dc:creator>
  <cp:lastModifiedBy>Samyak Pandya</cp:lastModifiedBy>
  <cp:revision>115</cp:revision>
  <dcterms:created xsi:type="dcterms:W3CDTF">2019-03-30T17:17:04Z</dcterms:created>
  <dcterms:modified xsi:type="dcterms:W3CDTF">2019-04-03T04:25:06Z</dcterms:modified>
</cp:coreProperties>
</file>